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846" r:id="rId2"/>
    <p:sldId id="823" r:id="rId3"/>
    <p:sldId id="850" r:id="rId4"/>
    <p:sldId id="851" r:id="rId5"/>
    <p:sldId id="828" r:id="rId6"/>
    <p:sldId id="852" r:id="rId7"/>
    <p:sldId id="820" r:id="rId8"/>
    <p:sldId id="845" r:id="rId9"/>
    <p:sldId id="853" r:id="rId10"/>
    <p:sldId id="848" r:id="rId11"/>
    <p:sldId id="847" r:id="rId12"/>
    <p:sldId id="849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06E"/>
    <a:srgbClr val="2081B2"/>
    <a:srgbClr val="269AD4"/>
    <a:srgbClr val="1A6A92"/>
    <a:srgbClr val="0E394E"/>
    <a:srgbClr val="5CB5E2"/>
    <a:srgbClr val="75C1E7"/>
    <a:srgbClr val="000000"/>
    <a:srgbClr val="B80F00"/>
    <a:srgbClr val="E2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126707" y="6344986"/>
            <a:ext cx="360017" cy="513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17166" y="261015"/>
            <a:ext cx="10750203" cy="89999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baseline="0">
                <a:solidFill>
                  <a:srgbClr val="5C5C5C"/>
                </a:solidFill>
                <a:latin typeface="Chevin Pro Light" pitchFamily="34" charset="0"/>
              </a:defRPr>
            </a:lvl1pPr>
          </a:lstStyle>
          <a:p>
            <a:r>
              <a:rPr lang="en-US" dirty="0"/>
              <a:t>Graphics and infographics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1"/>
          </p:nvPr>
        </p:nvSpPr>
        <p:spPr>
          <a:xfrm>
            <a:off x="717166" y="1196898"/>
            <a:ext cx="10757669" cy="349209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1pPr>
            <a:lvl2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2pPr>
            <a:lvl3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3pPr>
            <a:lvl4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4pPr>
            <a:lvl5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31539" y="6384924"/>
            <a:ext cx="828708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hevin Pro Light" pitchFamily="34" charset="0"/>
              </a:defRPr>
            </a:lvl1pPr>
          </a:lstStyle>
          <a:p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62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10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FE509-5111-4060-89F3-45196244A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37708B-545E-4E84-951B-79BA2A4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69BFCA-623D-4648-BE31-BB344073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FA49-C523-45F2-8E69-FDFBF4F6CE64}" type="datetimeFigureOut">
              <a:rPr lang="es-ES" smtClean="0"/>
              <a:t>27/08/2020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6D91B-16ED-4419-9442-7F7A2E29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28F6D-9A69-40A5-A7F5-7D727553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CD07-55E6-4EE7-B1F7-D06AEEB9E6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3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008" y="6356352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7F7F7F"/>
                </a:solidFill>
                <a:latin typeface="Chevin Pro Light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Your company   I   </a:t>
            </a:r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55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1219017" rtl="0" eaLnBrk="1" latinLnBrk="0" hangingPunct="1">
        <a:spcBef>
          <a:spcPct val="0"/>
        </a:spcBef>
        <a:buNone/>
        <a:defRPr sz="5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2" indent="-457132" algn="l" defTabSz="1219017" rtl="0" eaLnBrk="1" latinLnBrk="0" hangingPunct="1">
        <a:spcBef>
          <a:spcPct val="20000"/>
        </a:spcBef>
        <a:buFont typeface="Arial" pitchFamily="34" charset="0"/>
        <a:buChar char="•"/>
        <a:defRPr sz="4249" kern="1200">
          <a:solidFill>
            <a:schemeClr val="tx1"/>
          </a:solidFill>
          <a:latin typeface="+mn-lt"/>
          <a:ea typeface="+mn-ea"/>
          <a:cs typeface="+mn-cs"/>
        </a:defRPr>
      </a:lvl1pPr>
      <a:lvl2pPr marL="990451" indent="-380943" algn="l" defTabSz="1219017" rtl="0" eaLnBrk="1" latinLnBrk="0" hangingPunct="1">
        <a:spcBef>
          <a:spcPct val="20000"/>
        </a:spcBef>
        <a:buFont typeface="Arial" pitchFamily="34" charset="0"/>
        <a:buChar char="–"/>
        <a:defRPr sz="3749" kern="1200">
          <a:solidFill>
            <a:schemeClr val="tx1"/>
          </a:solidFill>
          <a:latin typeface="+mn-lt"/>
          <a:ea typeface="+mn-ea"/>
          <a:cs typeface="+mn-cs"/>
        </a:defRPr>
      </a:lvl2pPr>
      <a:lvl3pPr marL="1523771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280" indent="-304754" algn="l" defTabSz="1219017" rtl="0" eaLnBrk="1" latinLnBrk="0" hangingPunct="1">
        <a:spcBef>
          <a:spcPct val="20000"/>
        </a:spcBef>
        <a:buFont typeface="Arial" pitchFamily="34" charset="0"/>
        <a:buChar char="–"/>
        <a:defRPr sz="2649" kern="1200">
          <a:solidFill>
            <a:schemeClr val="tx1"/>
          </a:solidFill>
          <a:latin typeface="+mn-lt"/>
          <a:ea typeface="+mn-ea"/>
          <a:cs typeface="+mn-cs"/>
        </a:defRPr>
      </a:lvl4pPr>
      <a:lvl5pPr marL="2742788" indent="-304754" algn="l" defTabSz="1219017" rtl="0" eaLnBrk="1" latinLnBrk="0" hangingPunct="1">
        <a:spcBef>
          <a:spcPct val="20000"/>
        </a:spcBef>
        <a:buFont typeface="Arial" pitchFamily="34" charset="0"/>
        <a:buChar char="»"/>
        <a:defRPr sz="2649" kern="1200">
          <a:solidFill>
            <a:schemeClr val="tx1"/>
          </a:solidFill>
          <a:latin typeface="+mn-lt"/>
          <a:ea typeface="+mn-ea"/>
          <a:cs typeface="+mn-cs"/>
        </a:defRPr>
      </a:lvl5pPr>
      <a:lvl6pPr marL="3352297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5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4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3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7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6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4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3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9.svg"/><Relationship Id="rId18" Type="http://schemas.openxmlformats.org/officeDocument/2006/relationships/image" Target="../media/image13.svg"/><Relationship Id="rId26" Type="http://schemas.openxmlformats.org/officeDocument/2006/relationships/slide" Target="slide12.xml"/><Relationship Id="rId3" Type="http://schemas.openxmlformats.org/officeDocument/2006/relationships/slide" Target="slide5.xml"/><Relationship Id="rId21" Type="http://schemas.openxmlformats.org/officeDocument/2006/relationships/slide" Target="slide8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slide" Target="slide11.xml"/><Relationship Id="rId2" Type="http://schemas.openxmlformats.org/officeDocument/2006/relationships/image" Target="../media/image1.png"/><Relationship Id="rId16" Type="http://schemas.openxmlformats.org/officeDocument/2006/relationships/slide" Target="slide4.xml"/><Relationship Id="rId20" Type="http://schemas.openxmlformats.org/officeDocument/2006/relationships/slide" Target="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24" Type="http://schemas.openxmlformats.org/officeDocument/2006/relationships/image" Target="../media/image16.svg"/><Relationship Id="rId5" Type="http://schemas.openxmlformats.org/officeDocument/2006/relationships/image" Target="../media/image3.svg"/><Relationship Id="rId15" Type="http://schemas.openxmlformats.org/officeDocument/2006/relationships/image" Target="../media/image11.svg"/><Relationship Id="rId23" Type="http://schemas.openxmlformats.org/officeDocument/2006/relationships/image" Target="../media/image15.png"/><Relationship Id="rId28" Type="http://schemas.openxmlformats.org/officeDocument/2006/relationships/slide" Target="slide10.xml"/><Relationship Id="rId10" Type="http://schemas.openxmlformats.org/officeDocument/2006/relationships/image" Target="../media/image7.svg"/><Relationship Id="rId19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slide" Target="slide7.xml"/><Relationship Id="rId27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reaties.un.org/pages/Home.aspx?clang=_e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74955" y="282372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69410" y="310640"/>
            <a:ext cx="8103742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DE PLATAFORMAS DE INFORMACIÓN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6" y="98433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ANTECEDENTES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6" y="1295864"/>
            <a:ext cx="2870869" cy="4823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concordancia con el cronograma de desarrollo de Data Intelligence es momento de estructurar los productos y sus servicios asociados (Plataformas) para distintas áreas temáticas.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plataformas SNICC y DATACOVID nos han ayudado a dimensionar el trabajo que se requiere para la construcción de una plataforma específica. También nos ha dado luces acerca de la dificultad de obtener, gestionar y actualizar los datos existentes.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Por otra parte, el proceso de búsqueda, sistematización y registro de fuentes de información, definición de variables y vinculación de datos ha logrado generar una experiencia relevante en relación a: dónde, cómo, cuándo y qué datos están disponibles y en qué condiciones.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Con la breve, pero substancial experiencia recogida en los primeros 7 meses del 2020, intentaremos subir un peldaño más para cumplir con los objetivos de DATA INTELIGENCE. Se trata ahora de pensar y diseñar productos destinados dar solución a problemas y a satisfacer demandas que se han podido visualizar en este tiempo de trabajo.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4725373" y="984332"/>
            <a:ext cx="1544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OBJETIVO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BD2B4929-C016-47BD-89F8-12B08AD99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193859"/>
              </p:ext>
            </p:extLst>
          </p:nvPr>
        </p:nvGraphicFramePr>
        <p:xfrm>
          <a:off x="8214018" y="1261331"/>
          <a:ext cx="3078759" cy="4140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90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1439014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840955">
                  <a:extLst>
                    <a:ext uri="{9D8B030D-6E8A-4147-A177-3AD203B41FA5}">
                      <a16:colId xmlns:a16="http://schemas.microsoft.com/office/drawing/2014/main" val="717859385"/>
                    </a:ext>
                  </a:extLst>
                </a:gridCol>
              </a:tblGrid>
              <a:tr h="383117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PASOS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dirty="0"/>
                        <a:t>TAREAS 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CHECKLIST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fontAlgn="ctr" latinLnBrk="0" hangingPunct="1"/>
                      <a:r>
                        <a:rPr lang="es-ES" sz="9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Contexto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Breve Descripción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3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Público Objetivo</a:t>
                      </a:r>
                    </a:p>
                  </a:txBody>
                  <a:tcPr anchor="ctr">
                    <a:solidFill>
                      <a:srgbClr val="145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4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Países Prioritarios</a:t>
                      </a:r>
                    </a:p>
                  </a:txBody>
                  <a:tcPr anchor="ctr">
                    <a:solidFill>
                      <a:srgbClr val="1A6A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5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Contexto Competitivo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6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Oportunidades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7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Caracterización del Sitio</a:t>
                      </a:r>
                    </a:p>
                  </a:txBody>
                  <a:tcPr anchor="ctr">
                    <a:solidFill>
                      <a:srgbClr val="5CB5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8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Estructura del Sitio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9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Caracterización Visual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10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Fuentes de Información</a:t>
                      </a:r>
                    </a:p>
                  </a:txBody>
                  <a:tcPr anchor="ctr">
                    <a:solidFill>
                      <a:srgbClr val="2081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Variables (10-20)</a:t>
                      </a:r>
                    </a:p>
                  </a:txBody>
                  <a:tcPr anchor="ctr">
                    <a:solidFill>
                      <a:srgbClr val="1A6A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778745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Interacción de Variables</a:t>
                      </a:r>
                      <a:endParaRPr lang="es-E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145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4592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13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Datos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15700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14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Tipo Datos-Actualización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222929"/>
                  </a:ext>
                </a:extLst>
              </a:tr>
            </a:tbl>
          </a:graphicData>
        </a:graphic>
      </p:graphicFrame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CC30F54-99E5-4831-80E3-E2A3C3ED0E75}"/>
              </a:ext>
            </a:extLst>
          </p:cNvPr>
          <p:cNvSpPr/>
          <p:nvPr/>
        </p:nvSpPr>
        <p:spPr>
          <a:xfrm>
            <a:off x="8214018" y="984332"/>
            <a:ext cx="3078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PASOS PREVISTOS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23" name="Straight Connector 136">
            <a:extLst>
              <a:ext uri="{FF2B5EF4-FFF2-40B4-BE49-F238E27FC236}">
                <a16:creationId xmlns:a16="http://schemas.microsoft.com/office/drawing/2014/main" id="{557712CB-6BE3-4853-A024-480394F2D910}"/>
              </a:ext>
            </a:extLst>
          </p:cNvPr>
          <p:cNvCxnSpPr/>
          <p:nvPr/>
        </p:nvCxnSpPr>
        <p:spPr>
          <a:xfrm>
            <a:off x="4653095" y="1395171"/>
            <a:ext cx="0" cy="457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Círculo con flecha a la izquierda">
            <a:hlinkClick r:id="rId3" action="ppaction://hlinksldjump"/>
            <a:extLst>
              <a:ext uri="{FF2B5EF4-FFF2-40B4-BE49-F238E27FC236}">
                <a16:creationId xmlns:a16="http://schemas.microsoft.com/office/drawing/2014/main" id="{84ECD024-0F66-4C58-B7EC-A18E8AB8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0690" y="3245945"/>
            <a:ext cx="288000" cy="288000"/>
          </a:xfrm>
          <a:prstGeom prst="rect">
            <a:avLst/>
          </a:prstGeom>
        </p:spPr>
      </p:pic>
      <p:sp>
        <p:nvSpPr>
          <p:cNvPr id="12" name="TextBox 139">
            <a:extLst>
              <a:ext uri="{FF2B5EF4-FFF2-40B4-BE49-F238E27FC236}">
                <a16:creationId xmlns:a16="http://schemas.microsoft.com/office/drawing/2014/main" id="{28A72BDD-FFDB-4EFC-87FA-597EE0239B6E}"/>
              </a:ext>
            </a:extLst>
          </p:cNvPr>
          <p:cNvSpPr txBox="1"/>
          <p:nvPr/>
        </p:nvSpPr>
        <p:spPr>
          <a:xfrm>
            <a:off x="4725373" y="1301222"/>
            <a:ext cx="2870869" cy="1077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El objetivo de este ejercicio es básicamente sentar las bases del diseño, evaluación y eventual desarrollo de plataformas y/o sistemas y/o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app’s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y/o sitios de información que cumplan con los lineamientos de DATA INTELLIGENCE, es decir, transformar </a:t>
            </a: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“datos en información”.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69A6F9-6683-4F00-9FAE-BF728B9CAE76}"/>
              </a:ext>
            </a:extLst>
          </p:cNvPr>
          <p:cNvSpPr/>
          <p:nvPr/>
        </p:nvSpPr>
        <p:spPr>
          <a:xfrm>
            <a:off x="4758918" y="2451477"/>
            <a:ext cx="1544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MÉTODO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" name="TextBox 139">
            <a:extLst>
              <a:ext uri="{FF2B5EF4-FFF2-40B4-BE49-F238E27FC236}">
                <a16:creationId xmlns:a16="http://schemas.microsoft.com/office/drawing/2014/main" id="{CCBC8808-42C0-4AF0-811C-3EA39EB71D3A}"/>
              </a:ext>
            </a:extLst>
          </p:cNvPr>
          <p:cNvSpPr txBox="1"/>
          <p:nvPr/>
        </p:nvSpPr>
        <p:spPr>
          <a:xfrm>
            <a:off x="4758918" y="2768367"/>
            <a:ext cx="2870869" cy="332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El método es el que cada uno elija. La referencia es completar los pasos de la tabla de la derecha, y si es posible mejorarla o complementarla.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Pueden preguntar a quien estimen conveniente, concertar VC con quien les plazca para aclararse o enredarse (“nunca se sabe”).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El resultado no será sólo completar los pasos. Será entender y dominar las posibilidades, opciones, alternativas, oportunidades, barreras, soluciones, etc. de la temática abordada.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Un par de sugerencias: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AutoNum type="arabicPeriod"/>
            </a:pP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No es necesario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que cada plataforma entregue </a:t>
            </a: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“TODO”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primera instancia.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AutoNum type="arabicPeriod"/>
            </a:pP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Lo óptimo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, siempre ha sido y seguirá siendo, </a:t>
            </a:r>
            <a:r>
              <a:rPr lang="es-ES" sz="1067" dirty="0">
                <a:solidFill>
                  <a:schemeClr val="accent1"/>
                </a:solidFill>
                <a:latin typeface="Chevin Pro DemiBold"/>
              </a:rPr>
              <a:t>“enemigo de lo bueno”.</a:t>
            </a:r>
          </a:p>
        </p:txBody>
      </p:sp>
      <p:sp>
        <p:nvSpPr>
          <p:cNvPr id="2" name="TextBox 139">
            <a:extLst>
              <a:ext uri="{FF2B5EF4-FFF2-40B4-BE49-F238E27FC236}">
                <a16:creationId xmlns:a16="http://schemas.microsoft.com/office/drawing/2014/main" id="{7886414A-CE95-4FF4-92BD-37E3DEEFBE7E}"/>
              </a:ext>
            </a:extLst>
          </p:cNvPr>
          <p:cNvSpPr txBox="1"/>
          <p:nvPr/>
        </p:nvSpPr>
        <p:spPr>
          <a:xfrm>
            <a:off x="8234950" y="5498175"/>
            <a:ext cx="3109693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Aprovecha la columna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Checklist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para ir marcando los avances.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Flechas de la derecha te conducen a las secciones correspondientes.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pic>
        <p:nvPicPr>
          <p:cNvPr id="4" name="Gráfico 3" descr="Círculo con flecha a la izquierda">
            <a:hlinkClick r:id="rId6" action="ppaction://hlinksldjump"/>
            <a:extLst>
              <a:ext uri="{FF2B5EF4-FFF2-40B4-BE49-F238E27FC236}">
                <a16:creationId xmlns:a16="http://schemas.microsoft.com/office/drawing/2014/main" id="{BA14F22A-EAF4-4A42-9E4C-CD1454185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0690" y="1626005"/>
            <a:ext cx="288000" cy="288000"/>
          </a:xfrm>
          <a:prstGeom prst="rect">
            <a:avLst/>
          </a:prstGeom>
        </p:spPr>
      </p:pic>
      <p:pic>
        <p:nvPicPr>
          <p:cNvPr id="6" name="Gráfico 5" descr="Círculo con flecha a la izquierda">
            <a:hlinkClick r:id="rId6" action="ppaction://hlinksldjump"/>
            <a:extLst>
              <a:ext uri="{FF2B5EF4-FFF2-40B4-BE49-F238E27FC236}">
                <a16:creationId xmlns:a16="http://schemas.microsoft.com/office/drawing/2014/main" id="{A70AAF77-C8B7-4F71-8B06-97F045BEA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690" y="1895995"/>
            <a:ext cx="288000" cy="288000"/>
          </a:xfrm>
          <a:prstGeom prst="rect">
            <a:avLst/>
          </a:prstGeom>
        </p:spPr>
      </p:pic>
      <p:pic>
        <p:nvPicPr>
          <p:cNvPr id="9" name="Gráfico 8" descr="Círculo con flecha a la izquierda">
            <a:hlinkClick r:id="rId11" action="ppaction://hlinksldjump"/>
            <a:extLst>
              <a:ext uri="{FF2B5EF4-FFF2-40B4-BE49-F238E27FC236}">
                <a16:creationId xmlns:a16="http://schemas.microsoft.com/office/drawing/2014/main" id="{47593DA9-B7DB-40E0-AF6B-A5F91D6F7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20690" y="2165985"/>
            <a:ext cx="288000" cy="288000"/>
          </a:xfrm>
          <a:prstGeom prst="rect">
            <a:avLst/>
          </a:prstGeom>
        </p:spPr>
      </p:pic>
      <p:pic>
        <p:nvPicPr>
          <p:cNvPr id="10" name="Gráfico 9" descr="Círculo con flecha a la izquierda">
            <a:hlinkClick r:id="rId11" action="ppaction://hlinksldjump"/>
            <a:extLst>
              <a:ext uri="{FF2B5EF4-FFF2-40B4-BE49-F238E27FC236}">
                <a16:creationId xmlns:a16="http://schemas.microsoft.com/office/drawing/2014/main" id="{2B1019AA-5A67-425E-953F-72B4C937F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20690" y="2435975"/>
            <a:ext cx="288000" cy="288000"/>
          </a:xfrm>
          <a:prstGeom prst="rect">
            <a:avLst/>
          </a:prstGeom>
        </p:spPr>
      </p:pic>
      <p:pic>
        <p:nvPicPr>
          <p:cNvPr id="15" name="Gráfico 14" descr="Círculo con flecha a la izquierda">
            <a:hlinkClick r:id="rId16" action="ppaction://hlinksldjump"/>
            <a:extLst>
              <a:ext uri="{FF2B5EF4-FFF2-40B4-BE49-F238E27FC236}">
                <a16:creationId xmlns:a16="http://schemas.microsoft.com/office/drawing/2014/main" id="{9E1F152B-AB04-4672-AC52-3A76E58456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20690" y="2705965"/>
            <a:ext cx="288000" cy="288000"/>
          </a:xfrm>
          <a:prstGeom prst="rect">
            <a:avLst/>
          </a:prstGeom>
        </p:spPr>
      </p:pic>
      <p:pic>
        <p:nvPicPr>
          <p:cNvPr id="16" name="Gráfico 15" descr="Círculo con flecha a la izquierda">
            <a:hlinkClick r:id="rId16" action="ppaction://hlinksldjump"/>
            <a:extLst>
              <a:ext uri="{FF2B5EF4-FFF2-40B4-BE49-F238E27FC236}">
                <a16:creationId xmlns:a16="http://schemas.microsoft.com/office/drawing/2014/main" id="{8B1A36DD-EFCB-4CE2-8874-959F0C1A96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20690" y="2975955"/>
            <a:ext cx="288000" cy="288000"/>
          </a:xfrm>
          <a:prstGeom prst="rect">
            <a:avLst/>
          </a:prstGeom>
        </p:spPr>
      </p:pic>
      <p:pic>
        <p:nvPicPr>
          <p:cNvPr id="18" name="Gráfico 17" descr="Círculo con flecha a la izquierda">
            <a:hlinkClick r:id="rId20" action="ppaction://hlinksldjump"/>
            <a:extLst>
              <a:ext uri="{FF2B5EF4-FFF2-40B4-BE49-F238E27FC236}">
                <a16:creationId xmlns:a16="http://schemas.microsoft.com/office/drawing/2014/main" id="{83247FF0-1C7E-4EFA-A121-54C8313AC9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20690" y="3515935"/>
            <a:ext cx="288000" cy="288000"/>
          </a:xfrm>
          <a:prstGeom prst="rect">
            <a:avLst/>
          </a:prstGeom>
        </p:spPr>
      </p:pic>
      <p:pic>
        <p:nvPicPr>
          <p:cNvPr id="20" name="Gráfico 19" descr="Círculo con flecha a la izquierda">
            <a:hlinkClick r:id="rId21" action="ppaction://hlinksldjump"/>
            <a:extLst>
              <a:ext uri="{FF2B5EF4-FFF2-40B4-BE49-F238E27FC236}">
                <a16:creationId xmlns:a16="http://schemas.microsoft.com/office/drawing/2014/main" id="{9833DA42-367D-4035-9948-84B9816523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20690" y="3785925"/>
            <a:ext cx="288000" cy="288000"/>
          </a:xfrm>
          <a:prstGeom prst="rect">
            <a:avLst/>
          </a:prstGeom>
        </p:spPr>
      </p:pic>
      <p:pic>
        <p:nvPicPr>
          <p:cNvPr id="22" name="Gráfico 21" descr="Círculo con flecha a la izquierda">
            <a:hlinkClick r:id="rId22" action="ppaction://hlinksldjump"/>
            <a:extLst>
              <a:ext uri="{FF2B5EF4-FFF2-40B4-BE49-F238E27FC236}">
                <a16:creationId xmlns:a16="http://schemas.microsoft.com/office/drawing/2014/main" id="{24BF10BB-5B17-4F66-A7CC-47A56EBE08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20690" y="4055915"/>
            <a:ext cx="288000" cy="288000"/>
          </a:xfrm>
          <a:prstGeom prst="rect">
            <a:avLst/>
          </a:prstGeom>
        </p:spPr>
      </p:pic>
      <p:pic>
        <p:nvPicPr>
          <p:cNvPr id="26" name="Gráfico 25" descr="Círculo con flecha a la izquierda">
            <a:hlinkClick r:id="rId25" action="ppaction://hlinksldjump"/>
            <a:extLst>
              <a:ext uri="{FF2B5EF4-FFF2-40B4-BE49-F238E27FC236}">
                <a16:creationId xmlns:a16="http://schemas.microsoft.com/office/drawing/2014/main" id="{EEFC0BF1-F6DE-4FBB-AB3C-4A8D925CF2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20690" y="4595895"/>
            <a:ext cx="288000" cy="288000"/>
          </a:xfrm>
          <a:prstGeom prst="rect">
            <a:avLst/>
          </a:prstGeom>
        </p:spPr>
      </p:pic>
      <p:pic>
        <p:nvPicPr>
          <p:cNvPr id="28" name="Gráfico 27" descr="Círculo con flecha a la izquierda">
            <a:hlinkClick r:id="rId26" action="ppaction://hlinksldjump"/>
            <a:extLst>
              <a:ext uri="{FF2B5EF4-FFF2-40B4-BE49-F238E27FC236}">
                <a16:creationId xmlns:a16="http://schemas.microsoft.com/office/drawing/2014/main" id="{223B9DA4-308E-4231-BB07-4ECDB4C49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690" y="4865885"/>
            <a:ext cx="288000" cy="288000"/>
          </a:xfrm>
          <a:prstGeom prst="rect">
            <a:avLst/>
          </a:prstGeom>
        </p:spPr>
      </p:pic>
      <p:pic>
        <p:nvPicPr>
          <p:cNvPr id="30" name="Gráfico 29" descr="Círculo con flecha a la izquierda">
            <a:hlinkClick r:id="rId26" action="ppaction://hlinksldjump"/>
            <a:extLst>
              <a:ext uri="{FF2B5EF4-FFF2-40B4-BE49-F238E27FC236}">
                <a16:creationId xmlns:a16="http://schemas.microsoft.com/office/drawing/2014/main" id="{6CF65069-4EBE-4D74-A3C8-CE566A2A8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320690" y="5135880"/>
            <a:ext cx="288000" cy="288000"/>
          </a:xfrm>
          <a:prstGeom prst="rect">
            <a:avLst/>
          </a:prstGeom>
        </p:spPr>
      </p:pic>
      <p:pic>
        <p:nvPicPr>
          <p:cNvPr id="32" name="Gráfico 31" descr="Círculo con flecha a la izquierda">
            <a:hlinkClick r:id="rId28" action="ppaction://hlinksldjump"/>
            <a:extLst>
              <a:ext uri="{FF2B5EF4-FFF2-40B4-BE49-F238E27FC236}">
                <a16:creationId xmlns:a16="http://schemas.microsoft.com/office/drawing/2014/main" id="{9A075CEB-0ABE-4BE5-9E4A-33C8926C76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20690" y="432590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4" y="309297"/>
            <a:ext cx="6139571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427840" y="296910"/>
            <a:ext cx="893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10-11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6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10. FUENTES DE INFORMACIÓN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864955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De qué instituciones, entidades, bases de datos vendrían los datos?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11. VARIABLES PRINCIPALES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3" y="1794597"/>
            <a:ext cx="53599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Qué variables deberían estar “Sí o Sí” en el producto?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24F52361-1E62-4AF9-92C6-B742A4BBF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50696"/>
              </p:ext>
            </p:extLst>
          </p:nvPr>
        </p:nvGraphicFramePr>
        <p:xfrm>
          <a:off x="1558515" y="2191983"/>
          <a:ext cx="4313341" cy="1958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64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036377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FUENTE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(breve)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OIG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Paginas oficiales de las Organizaciones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Convenios internacionales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Páginas oficiales de los convenios internacionales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Bases de datos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Páginas web de los propios organismos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Proyectos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Páginas web de los organismos y de los convenios, así como fuentes de financiamientos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31B2BE59-9F98-485F-9112-E0A4D0C95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196701"/>
              </p:ext>
            </p:extLst>
          </p:nvPr>
        </p:nvGraphicFramePr>
        <p:xfrm>
          <a:off x="6320131" y="2167189"/>
          <a:ext cx="4963062" cy="424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739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VARIABLE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 también)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OIG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Organismo Intergubernamental  divididos por mundiales y regionales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Convenios internacionales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Diferentes convenios internacionales a los que responden los OIG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Financiamiento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Tipos de financiamiento que provee el OIG (si aplica)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Países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Integrantes de los organismos internacionales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Bases de datos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Bases de datos de los OIG sobre los países miembros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7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08084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800" dirty="0">
              <a:solidFill>
                <a:srgbClr val="FFFFFF"/>
              </a:solidFill>
            </a:endParaRP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12. INTERACCIÓN DE VARIABLES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2718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Resultaría interesante cruzar la siguiente información: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AD0CF36C-53F0-4D9A-B635-855D24160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48446"/>
              </p:ext>
            </p:extLst>
          </p:nvPr>
        </p:nvGraphicFramePr>
        <p:xfrm>
          <a:off x="5990712" y="1864993"/>
          <a:ext cx="5307010" cy="424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535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253347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VARIABLE DEL PRODUCTO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tx1"/>
                          </a:solidFill>
                        </a:rPr>
                        <a:t>OTRAS VARIABLES GENERALES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Fuentes financieras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Proyectos, pobreza, bosques, recursos hídricos, género, pueblos indígenas, Crecimiento Económico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OIG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Programas sociales, indicadores económicos de los países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Convenios internacionales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Programas y proyectos de los países, indicadores ambientales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Compromisos internacionales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Programas y políticas de los países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ONG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Proyectos para ONG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Cooperantes internacionales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Información para cooperantes internacionales sobre los países. 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14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1321243" y="309297"/>
            <a:ext cx="8326073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276838" y="270040"/>
            <a:ext cx="1044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800" dirty="0">
                <a:solidFill>
                  <a:schemeClr val="accent1"/>
                </a:solidFill>
                <a:latin typeface="Chevin Pro Light" pitchFamily="34" charset="0"/>
              </a:rPr>
              <a:t>13-14</a:t>
            </a:r>
            <a:endParaRPr lang="ru-RU" sz="28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800" dirty="0">
              <a:solidFill>
                <a:srgbClr val="FFFFFF"/>
              </a:solidFill>
            </a:endParaRP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13. DATOS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Los datos vinculados a las variables de interés estarán definidos por algunos atributos que son específicos para cada conjunto de datos.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la siguiente tabla se puede sistematizar esta información y la del siguiente punto.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14. ACTUALIZACIÓN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4" y="1794597"/>
            <a:ext cx="4731066" cy="106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Necesitamos tener una noción respecto de la periodicidad de actualización que requerirían los datos. Podría ser continua, diaria, semanal, mensual, etc.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Además, si es posible identificar el o los métodos de actualización que se visualicen para los datos, sería de gran ayuda para evaluar el esfuerzo que eso requeriría.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3298B43D-017E-4660-84DE-25D6CE37B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76765"/>
              </p:ext>
            </p:extLst>
          </p:nvPr>
        </p:nvGraphicFramePr>
        <p:xfrm>
          <a:off x="1483756" y="3082295"/>
          <a:ext cx="9462133" cy="3348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387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120801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3699545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1644983">
                  <a:extLst>
                    <a:ext uri="{9D8B030D-6E8A-4147-A177-3AD203B41FA5}">
                      <a16:colId xmlns:a16="http://schemas.microsoft.com/office/drawing/2014/main" val="2334272508"/>
                    </a:ext>
                  </a:extLst>
                </a:gridCol>
                <a:gridCol w="1759203">
                  <a:extLst>
                    <a:ext uri="{9D8B030D-6E8A-4147-A177-3AD203B41FA5}">
                      <a16:colId xmlns:a16="http://schemas.microsoft.com/office/drawing/2014/main" val="2411361094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TIPO DE DATOS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REPRESENTAN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Descripción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Periodos Actualización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Método Actualización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EVOLUCIÓN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Series históricas?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Series históricas de los organizaciones y del convenio, así como las bases de datos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SITUACIÓN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Estado Actual?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Toda la información se encuentra en las páginas oficiales de los organismos y convenios y se encuentran actualizadas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SITUACIÓN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Estado Pasado?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Se puede incluir los inicios de la organización y del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PROYECCIÓN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 puede extender a futuro?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las bases de datos de los países se pueden realizar proyecciones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UBICACIÓN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Podemos localizar geográficamente?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Se puede </a:t>
                      </a:r>
                      <a:r>
                        <a:rPr lang="es-ES" sz="800" b="1" dirty="0" err="1">
                          <a:solidFill>
                            <a:srgbClr val="000000"/>
                          </a:solidFill>
                        </a:rPr>
                        <a:t>geoespacializar</a:t>
                      </a: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  las sedes de los organismos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ESCALA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Global-Nacional-Subnacional-Regional- Municipal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Escala global, regional, nacional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 acuerdo a la organización y al convenio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Páginas web de la organización o del convenio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41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1321243" y="309297"/>
            <a:ext cx="9471550" cy="51088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                                             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1-2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66331"/>
            <a:ext cx="7590945" cy="48990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6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1. CONTEXTO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>
            <a:off x="6096001" y="1864955"/>
            <a:ext cx="0" cy="36298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154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el sistema internacional, los organismos intergubernamentales (OIG) cumplen un rol importante entre el vínculo de las convenciones internacionales, sus compromisos y los países.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OIG representan ese apoyo a los países para el cumplimiento de los acuerdos internacionales, así como en la administración de financiamiento internacional.  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</p:txBody>
      </p:sp>
      <p:sp>
        <p:nvSpPr>
          <p:cNvPr id="148" name="TextBox 139">
            <a:extLst>
              <a:ext uri="{FF2B5EF4-FFF2-40B4-BE49-F238E27FC236}">
                <a16:creationId xmlns:a16="http://schemas.microsoft.com/office/drawing/2014/main" id="{98A38B01-0203-47CA-8973-AA69DA51EBF2}"/>
              </a:ext>
            </a:extLst>
          </p:cNvPr>
          <p:cNvSpPr txBox="1"/>
          <p:nvPr/>
        </p:nvSpPr>
        <p:spPr>
          <a:xfrm>
            <a:off x="6392413" y="1804400"/>
            <a:ext cx="5099977" cy="1693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El DATAGLOBAL contendrá la siguiente información:</a:t>
            </a: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Información general de los distintos organismos intergubernamentales</a:t>
            </a: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Información específica de cada organismo: fuentes de financiamiento, requisitos para proyectos, etc.</a:t>
            </a: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Información por convenios internacionales a lo que responde el organismo,</a:t>
            </a: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87AAC0D-F7E1-4617-A963-3BEA5411BEDB}"/>
              </a:ext>
            </a:extLst>
          </p:cNvPr>
          <p:cNvSpPr/>
          <p:nvPr/>
        </p:nvSpPr>
        <p:spPr>
          <a:xfrm>
            <a:off x="6392414" y="150161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2. CARACTERÍSTICAS PRINCIPALES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D543DD4-77C5-4C23-B492-349AEF0C9F98}"/>
              </a:ext>
            </a:extLst>
          </p:cNvPr>
          <p:cNvSpPr txBox="1"/>
          <p:nvPr/>
        </p:nvSpPr>
        <p:spPr>
          <a:xfrm>
            <a:off x="9739581" y="902129"/>
            <a:ext cx="2435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hevin Pro Light"/>
              </a:rPr>
              <a:t>Karen Farías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hevin Pro Light"/>
              </a:rPr>
              <a:t>María Victoria Colmenares</a:t>
            </a:r>
          </a:p>
        </p:txBody>
      </p:sp>
    </p:spTree>
    <p:extLst>
      <p:ext uri="{BB962C8B-B14F-4D97-AF65-F5344CB8AC3E}">
        <p14:creationId xmlns:p14="http://schemas.microsoft.com/office/powerpoint/2010/main" val="26112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176710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3-4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82" name="Oval 133">
            <a:extLst>
              <a:ext uri="{FF2B5EF4-FFF2-40B4-BE49-F238E27FC236}">
                <a16:creationId xmlns:a16="http://schemas.microsoft.com/office/drawing/2014/main" id="{DD74A113-C846-46BE-BE44-3674A305326D}"/>
              </a:ext>
            </a:extLst>
          </p:cNvPr>
          <p:cNvSpPr/>
          <p:nvPr/>
        </p:nvSpPr>
        <p:spPr>
          <a:xfrm>
            <a:off x="7169828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66331"/>
            <a:ext cx="7590945" cy="48990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974012"/>
            <a:ext cx="0" cy="208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Текст 11">
            <a:extLst>
              <a:ext uri="{FF2B5EF4-FFF2-40B4-BE49-F238E27FC236}">
                <a16:creationId xmlns:a16="http://schemas.microsoft.com/office/drawing/2014/main" id="{90631CD3-427F-4E13-B56C-8CC869D79AE1}"/>
              </a:ext>
            </a:extLst>
          </p:cNvPr>
          <p:cNvSpPr txBox="1">
            <a:spLocks/>
          </p:cNvSpPr>
          <p:nvPr/>
        </p:nvSpPr>
        <p:spPr>
          <a:xfrm>
            <a:off x="1464396" y="1823111"/>
            <a:ext cx="4553501" cy="1551067"/>
          </a:xfrm>
          <a:prstGeom prst="rect">
            <a:avLst/>
          </a:prstGeom>
        </p:spPr>
        <p:txBody>
          <a:bodyPr/>
          <a:lstStyle>
            <a:lvl1pPr marL="457132" indent="-457132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990451" indent="-380943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1523771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2133280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2742788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3352297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805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14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823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fontAlgn="base">
              <a:buNone/>
              <a:defRPr/>
            </a:pPr>
            <a:r>
              <a:rPr lang="es-ES" sz="1050" dirty="0">
                <a:solidFill>
                  <a:srgbClr val="595959"/>
                </a:solidFill>
              </a:rPr>
              <a:t>Indicar al menos 5 potenciales clientes para este tipo de producto. Solo mencionar. 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Países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Organismos internacionales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ONG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Sector privado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Alcaldías/municipalidades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464397" y="1530913"/>
            <a:ext cx="4025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3. PÚBLICO OBJETIVO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2A0AEB4-83C1-4698-B9F8-FE10E0D4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66" y="3764720"/>
            <a:ext cx="360000" cy="360000"/>
          </a:xfrm>
          <a:prstGeom prst="rect">
            <a:avLst/>
          </a:prstGeom>
        </p:spPr>
      </p:pic>
      <p:pic>
        <p:nvPicPr>
          <p:cNvPr id="12" name="Imagen 11" descr="Imagen que contiene computadora, teclado, botella&#10;&#10;Descripción generada automáticamente">
            <a:extLst>
              <a:ext uri="{FF2B5EF4-FFF2-40B4-BE49-F238E27FC236}">
                <a16:creationId xmlns:a16="http://schemas.microsoft.com/office/drawing/2014/main" id="{EA8335D2-03BF-42F7-BA2C-7DB574F04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46" y="3764720"/>
            <a:ext cx="360000" cy="360000"/>
          </a:xfrm>
          <a:prstGeom prst="rect">
            <a:avLst/>
          </a:prstGeom>
        </p:spPr>
      </p:pic>
      <p:pic>
        <p:nvPicPr>
          <p:cNvPr id="14" name="Imagen 13" descr="Imagen que contiene computer, computadora, pantalla, monitor&#10;&#10;Descripción generada automáticamente">
            <a:extLst>
              <a:ext uri="{FF2B5EF4-FFF2-40B4-BE49-F238E27FC236}">
                <a16:creationId xmlns:a16="http://schemas.microsoft.com/office/drawing/2014/main" id="{D5F137B0-8703-42EA-A757-02136A80E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26" y="3764720"/>
            <a:ext cx="360000" cy="360000"/>
          </a:xfrm>
          <a:prstGeom prst="rect">
            <a:avLst/>
          </a:prstGeom>
        </p:spPr>
      </p:pic>
      <p:pic>
        <p:nvPicPr>
          <p:cNvPr id="16" name="Imagen 15" descr="Imagen que contiene monitor, computadora, pantalla, tabla&#10;&#10;Descripción generada automáticamente">
            <a:extLst>
              <a:ext uri="{FF2B5EF4-FFF2-40B4-BE49-F238E27FC236}">
                <a16:creationId xmlns:a16="http://schemas.microsoft.com/office/drawing/2014/main" id="{57D21773-D9E3-451C-A5D3-64B8BC9F8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06" y="3764720"/>
            <a:ext cx="360000" cy="360000"/>
          </a:xfrm>
          <a:prstGeom prst="rect">
            <a:avLst/>
          </a:prstGeom>
        </p:spPr>
      </p:pic>
      <p:pic>
        <p:nvPicPr>
          <p:cNvPr id="18" name="Imagen 17" descr="Imagen que contiene computer, tabla, monitor, pantalla&#10;&#10;Descripción generada automáticamente">
            <a:extLst>
              <a:ext uri="{FF2B5EF4-FFF2-40B4-BE49-F238E27FC236}">
                <a16:creationId xmlns:a16="http://schemas.microsoft.com/office/drawing/2014/main" id="{B68953DE-22B2-44E5-8D39-07E40B0E2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86" y="3764720"/>
            <a:ext cx="360000" cy="360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428D72C-DD5A-421A-B15D-3F43D0EB6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766" y="3764720"/>
            <a:ext cx="360000" cy="360000"/>
          </a:xfrm>
          <a:prstGeom prst="rect">
            <a:avLst/>
          </a:prstGeom>
        </p:spPr>
      </p:pic>
      <p:pic>
        <p:nvPicPr>
          <p:cNvPr id="23" name="Imagen 22" descr="Imagen que contiene tren, cuarto&#10;&#10;Descripción generada automáticamente">
            <a:extLst>
              <a:ext uri="{FF2B5EF4-FFF2-40B4-BE49-F238E27FC236}">
                <a16:creationId xmlns:a16="http://schemas.microsoft.com/office/drawing/2014/main" id="{DBABD78E-E06C-4EC3-830D-D775B96A8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47" y="3764720"/>
            <a:ext cx="360000" cy="360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B9C22E0B-5065-47C4-B96F-2092FFC488E7}"/>
              </a:ext>
            </a:extLst>
          </p:cNvPr>
          <p:cNvSpPr/>
          <p:nvPr/>
        </p:nvSpPr>
        <p:spPr>
          <a:xfrm>
            <a:off x="6311324" y="154611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4. PAÍSES PRIORITARIOS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Oval 133">
            <a:extLst>
              <a:ext uri="{FF2B5EF4-FFF2-40B4-BE49-F238E27FC236}">
                <a16:creationId xmlns:a16="http://schemas.microsoft.com/office/drawing/2014/main" id="{7E177D52-4FE0-469F-881C-A226BD83C922}"/>
              </a:ext>
            </a:extLst>
          </p:cNvPr>
          <p:cNvSpPr/>
          <p:nvPr/>
        </p:nvSpPr>
        <p:spPr>
          <a:xfrm>
            <a:off x="6595456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133">
            <a:extLst>
              <a:ext uri="{FF2B5EF4-FFF2-40B4-BE49-F238E27FC236}">
                <a16:creationId xmlns:a16="http://schemas.microsoft.com/office/drawing/2014/main" id="{6781009F-C851-4CBA-AFE9-C74E5E27B781}"/>
              </a:ext>
            </a:extLst>
          </p:cNvPr>
          <p:cNvSpPr/>
          <p:nvPr/>
        </p:nvSpPr>
        <p:spPr>
          <a:xfrm>
            <a:off x="7744200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Oval 133">
            <a:extLst>
              <a:ext uri="{FF2B5EF4-FFF2-40B4-BE49-F238E27FC236}">
                <a16:creationId xmlns:a16="http://schemas.microsoft.com/office/drawing/2014/main" id="{CC5B80C1-9C65-4988-B12D-3F232A1F2585}"/>
              </a:ext>
            </a:extLst>
          </p:cNvPr>
          <p:cNvSpPr/>
          <p:nvPr/>
        </p:nvSpPr>
        <p:spPr>
          <a:xfrm>
            <a:off x="8892944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Oval 133">
            <a:extLst>
              <a:ext uri="{FF2B5EF4-FFF2-40B4-BE49-F238E27FC236}">
                <a16:creationId xmlns:a16="http://schemas.microsoft.com/office/drawing/2014/main" id="{88C51D06-58F6-413B-9CAE-2A48B109599E}"/>
              </a:ext>
            </a:extLst>
          </p:cNvPr>
          <p:cNvSpPr/>
          <p:nvPr/>
        </p:nvSpPr>
        <p:spPr>
          <a:xfrm>
            <a:off x="8318572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Oval 133">
            <a:extLst>
              <a:ext uri="{FF2B5EF4-FFF2-40B4-BE49-F238E27FC236}">
                <a16:creationId xmlns:a16="http://schemas.microsoft.com/office/drawing/2014/main" id="{062446E0-74D2-43EB-A230-BE184017FC60}"/>
              </a:ext>
            </a:extLst>
          </p:cNvPr>
          <p:cNvSpPr/>
          <p:nvPr/>
        </p:nvSpPr>
        <p:spPr>
          <a:xfrm>
            <a:off x="9467316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Oval 133">
            <a:extLst>
              <a:ext uri="{FF2B5EF4-FFF2-40B4-BE49-F238E27FC236}">
                <a16:creationId xmlns:a16="http://schemas.microsoft.com/office/drawing/2014/main" id="{2827D291-F731-47E2-AC32-31FDCAC6B350}"/>
              </a:ext>
            </a:extLst>
          </p:cNvPr>
          <p:cNvSpPr/>
          <p:nvPr/>
        </p:nvSpPr>
        <p:spPr>
          <a:xfrm>
            <a:off x="10041690" y="3499624"/>
            <a:ext cx="180000" cy="1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Текст 11">
            <a:extLst>
              <a:ext uri="{FF2B5EF4-FFF2-40B4-BE49-F238E27FC236}">
                <a16:creationId xmlns:a16="http://schemas.microsoft.com/office/drawing/2014/main" id="{9DF9B355-EA45-42F4-BB51-E7C473EFE72C}"/>
              </a:ext>
            </a:extLst>
          </p:cNvPr>
          <p:cNvSpPr txBox="1">
            <a:spLocks/>
          </p:cNvSpPr>
          <p:nvPr/>
        </p:nvSpPr>
        <p:spPr>
          <a:xfrm>
            <a:off x="6311324" y="1803296"/>
            <a:ext cx="4416280" cy="1551067"/>
          </a:xfrm>
          <a:prstGeom prst="rect">
            <a:avLst/>
          </a:prstGeom>
        </p:spPr>
        <p:txBody>
          <a:bodyPr/>
          <a:lstStyle>
            <a:lvl1pPr marL="457132" indent="-457132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990451" indent="-380943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1523771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2133280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2742788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3352297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805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14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823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fontAlgn="base">
              <a:buNone/>
              <a:defRPr/>
            </a:pPr>
            <a:r>
              <a:rPr lang="es-ES" sz="1050" dirty="0">
                <a:solidFill>
                  <a:srgbClr val="595959"/>
                </a:solidFill>
              </a:rPr>
              <a:t>Indica en cuál(es) país(es) serían los prioritarios para la implementación del producto.</a:t>
            </a:r>
          </a:p>
          <a:p>
            <a:pPr marL="228600" lvl="0" indent="-228600" algn="just" fontAlgn="base">
              <a:buFont typeface="+mj-lt"/>
              <a:buAutoNum type="arabicPeriod"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hevin Pro Light"/>
                <a:ea typeface="+mn-ea"/>
              </a:rPr>
              <a:t>Países de Centroamérica como Panamá, Guatemala, Honduras, </a:t>
            </a: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hevin Pro Light"/>
                <a:ea typeface="+mn-ea"/>
              </a:rPr>
              <a:t>Belize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28600" lvl="0" indent="-228600" algn="just" fontAlgn="base">
              <a:buFont typeface="+mj-lt"/>
              <a:buAutoNum type="arabicPeriod"/>
              <a:defRPr/>
            </a:pPr>
            <a:r>
              <a:rPr lang="es-ES" sz="1050" dirty="0">
                <a:solidFill>
                  <a:srgbClr val="595959"/>
                </a:solidFill>
              </a:rPr>
              <a:t>Países como Suramérica como: Chile, Argentina, Colombia, Uruguay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29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252910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5-6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800" dirty="0">
              <a:solidFill>
                <a:srgbClr val="FFFFFF"/>
              </a:solidFill>
            </a:endParaRP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5. CONTEXTO COMPETITIVO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6" y="1806877"/>
            <a:ext cx="4842283" cy="495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No se encontró un competidor que posea una plataforma que sistematice en un solo lugar información sobre organismos intergubernamentales o tratados internacionales. Solo existe la plataforma de la ONU que compila los tratados internacionales, pero no los asocia a organismos intergubernamentales.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Tipo de producto: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Compila toda la información referente a los organismos intergubernamentales, incluidos los tipos de financiamiento que realizan, sus estadísticas, bases de datos que contienen, convenios a los que están vinculados, entre otros.</a:t>
            </a:r>
            <a:br>
              <a:rPr lang="es-ES" sz="1067" dirty="0">
                <a:solidFill>
                  <a:srgbClr val="575756"/>
                </a:solidFill>
                <a:latin typeface="Chevin Pro DemiBold"/>
              </a:rPr>
            </a:b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Fortalezas: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Contiene información centralizada sobre los diferentes organismos intergubernamentales.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Debilidades: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Por la gran diversidad de organismos se podría correr el riesgo de excluir alguno. Por ende, se propone que el DATAGLOBAL sea flexible a los requerimientos de los solicitantes. 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Diferencia nuestra propuesta de valor: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Se contará con un sistema que centralice los múltiples organismos intergubernamentales, lo que facilitaría la toma de decisiones y la identificación rápida de bases de datos, así como de posibles fuentes de financiamiento. 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Tipo de cliente: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Países, ONG, academia. </a:t>
            </a:r>
            <a:endParaRPr lang="es-ES" sz="1067" b="1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Nuestra ventaja: 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Desagregar información por convenios internacionales, por categorías, fuentes financieras, entre otros, dejando un sistema con la flexibilidad de los requerimientos del cliente.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Precio: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Por paquetes. Inicialmente se plantea una plataforma gratuita de modo que facilite la visualización del producto y de allí se acuerdas los requerimientos del cliente. De ello dependerá el precio. </a:t>
            </a:r>
          </a:p>
        </p:txBody>
      </p:sp>
      <p:sp>
        <p:nvSpPr>
          <p:cNvPr id="148" name="TextBox 139">
            <a:extLst>
              <a:ext uri="{FF2B5EF4-FFF2-40B4-BE49-F238E27FC236}">
                <a16:creationId xmlns:a16="http://schemas.microsoft.com/office/drawing/2014/main" id="{98A38B01-0203-47CA-8973-AA69DA51EBF2}"/>
              </a:ext>
            </a:extLst>
          </p:cNvPr>
          <p:cNvSpPr txBox="1"/>
          <p:nvPr/>
        </p:nvSpPr>
        <p:spPr>
          <a:xfrm>
            <a:off x="7145584" y="1804400"/>
            <a:ext cx="4120832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DATAGLOBAL tiene oportunidades de ser una herramienta de información de rápido acceso para los propios organismos intergubernamentales, para los tomadores de decisiones de los países, así como de las ONG. 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87AAC0D-F7E1-4617-A963-3BEA5411BEDB}"/>
              </a:ext>
            </a:extLst>
          </p:cNvPr>
          <p:cNvSpPr/>
          <p:nvPr/>
        </p:nvSpPr>
        <p:spPr>
          <a:xfrm>
            <a:off x="7145584" y="150161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6. OPORTUNIDADES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6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224335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7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 flipH="1">
            <a:off x="6096000" y="1864955"/>
            <a:ext cx="1" cy="29374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58517" y="1571969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7. CARACTERIZACIÓN DEL PRODUCTO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1558517" y="1864955"/>
            <a:ext cx="4397666" cy="390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es?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Plataforma de información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problema resuelve?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Múltiples fuentes de información con respecto a los OIG y sus vínculos con los convenios internacionales.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¿Por qué es necesario?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Porque facilita la toma de decisión y simplifica la búsqueda de información que los OIG proveen en sus propios sistemas.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características tiene?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Flexible, actualizado, comparativo, gráfico.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¿En qué plataforma funciona?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Página WEB,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power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BI.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¿Cuál es su elemento diferenciador?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Un solo sitio que compila todos los organismos de la región por convenios internacionales.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¿Cuál es el objetivo de uso?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Facilitar el acceso de la información que proveen los OIG.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contenidos albergaría?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Convenios internacionales, bases de datos de los OIG, fuentes financieras, datos de los países miembros, entre otros.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¿Cuál es el impacto que puede generar un producto de estas características?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Facilitar la identificación de fuentes de financiamiento internacional para proyectos.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¿Cuenta con un modelo en particular?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No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8853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16473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8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 flipH="1">
            <a:off x="6096000" y="1864955"/>
            <a:ext cx="1" cy="29374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58517" y="1571969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8. ESTRUCTURA 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6" name="TextBox 139">
            <a:extLst>
              <a:ext uri="{FF2B5EF4-FFF2-40B4-BE49-F238E27FC236}">
                <a16:creationId xmlns:a16="http://schemas.microsoft.com/office/drawing/2014/main" id="{A7C07721-3B0A-44E9-B1F4-2472D307C289}"/>
              </a:ext>
            </a:extLst>
          </p:cNvPr>
          <p:cNvSpPr txBox="1"/>
          <p:nvPr/>
        </p:nvSpPr>
        <p:spPr>
          <a:xfrm>
            <a:off x="1558517" y="1966413"/>
            <a:ext cx="4456390" cy="31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DATAGLOBAL es una plataforma de información que compila en un solo sitio información sobre las principales organismos intergubernamentales. </a:t>
            </a:r>
          </a:p>
          <a:p>
            <a:pPr marL="171450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Categorías: 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OIG 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Convenios internacionales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BD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Fuentes financieras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DATAGLOBAL al día</a:t>
            </a:r>
          </a:p>
          <a:p>
            <a:pPr marL="628650" lvl="1" indent="-17145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Herramientas</a:t>
            </a:r>
          </a:p>
          <a:p>
            <a:pPr marL="628650" lvl="1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marL="171450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Secciones. Detalle en siguiente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slide</a:t>
            </a: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marL="171450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Temas: Detalle en siguiente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slide</a:t>
            </a: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marL="171450" indent="-171450" defTabSz="1219017">
              <a:spcBef>
                <a:spcPts val="601"/>
              </a:spcBef>
              <a:buFont typeface="Arial" panose="020B0604020202020204" pitchFamily="34" charset="0"/>
              <a:buChar char="•"/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173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Номер слайда 3"/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017"/>
            <a:fld id="{C36D633A-E9D6-4868-9F6A-A76B40F1089A}" type="slidenum">
              <a:rPr lang="ru-RU" sz="1400">
                <a:solidFill>
                  <a:srgbClr val="FFFFFF"/>
                </a:solidFill>
                <a:latin typeface="Calibri"/>
              </a:rPr>
              <a:pPr algn="ctr" defTabSz="1219017"/>
              <a:t>7</a:t>
            </a:fld>
            <a:endParaRPr lang="ru-RU" sz="1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7" name="TextBox 24">
            <a:extLst>
              <a:ext uri="{FF2B5EF4-FFF2-40B4-BE49-F238E27FC236}">
                <a16:creationId xmlns:a16="http://schemas.microsoft.com/office/drawing/2014/main" id="{A4548CF2-9278-4600-BCD8-30764F069BB6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</a:pPr>
            <a:r>
              <a:rPr lang="en-US" sz="1400" b="1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lang="ru-RU" sz="1400" b="1" dirty="0">
              <a:solidFill>
                <a:srgbClr val="FFFFFF"/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118" name="Прямоугольник 2">
            <a:extLst>
              <a:ext uri="{FF2B5EF4-FFF2-40B4-BE49-F238E27FC236}">
                <a16:creationId xmlns:a16="http://schemas.microsoft.com/office/drawing/2014/main" id="{A81C9DF9-00FC-4C4D-8951-61A1E7213091}"/>
              </a:ext>
            </a:extLst>
          </p:cNvPr>
          <p:cNvSpPr/>
          <p:nvPr/>
        </p:nvSpPr>
        <p:spPr>
          <a:xfrm>
            <a:off x="538748" y="296910"/>
            <a:ext cx="814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C829541C-F126-43FE-BA2E-1B4DA31BE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79617"/>
              </p:ext>
            </p:extLst>
          </p:nvPr>
        </p:nvGraphicFramePr>
        <p:xfrm>
          <a:off x="480025" y="1097424"/>
          <a:ext cx="10987072" cy="497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775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152679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717859385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2180104357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777788735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385850692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125122972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1239310490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CATEGORÍA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SECCIÓN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TEMAS/VISTAS 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 rowSpan="3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OIG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CONTEXTO GENERAL DE LA OIG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CONTEXTO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REQUISITOS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PAÍSES MIEMBROS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MISIÓN Y VISIÓN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OBJETIVOS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ESTRUCTURA DE LA OIG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Organización interna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Estatutos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BREVE RESEÑA HISTÓRICA 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Historia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Actualmente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CONVENIOS INTERNACIONALES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TEMÁTICAS DE CONVENIOS</a:t>
                      </a:r>
                    </a:p>
                    <a:p>
                      <a:pPr marL="0" algn="l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AMBIENTAL</a:t>
                      </a:r>
                    </a:p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SOCIAL</a:t>
                      </a:r>
                    </a:p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GÉNERO</a:t>
                      </a:r>
                    </a:p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ECONOMÍA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EDUCACIÓN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COOPERACIÓN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PROYECTOS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SUBTEMAS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Cambio climático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Migraciones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Mujeres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Importación y exportación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Niveles de </a:t>
                      </a:r>
                      <a:r>
                        <a:rPr lang="es-ES" sz="800" b="1" dirty="0" err="1">
                          <a:solidFill>
                            <a:srgbClr val="000000"/>
                          </a:solidFill>
                        </a:rPr>
                        <a:t>ecolaridad</a:t>
                      </a:r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financiamientos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Tipos de proyectos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BASES DE DATOS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TEMÁTICAS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AMBIENTAL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SOCIAL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GÉNERO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PI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ECONOMÍA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INDICADORES 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/>
                        <a:t>INDICADORES POR TEMÁTICA</a:t>
                      </a:r>
                      <a:endParaRPr lang="es-CL" sz="8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FUENTES FINANCIERAS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MULTILATERAL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FUENTES MULTILATERALES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BILATERAL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chemeClr val="tx1"/>
                          </a:solidFill>
                        </a:rPr>
                        <a:t>FUENTES BILATERALES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 rowSpan="3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DATAGLOBAL AL DÍA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RRSS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RRSS ACTUALIZADAS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NEWS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NOTICIAS ACTUALIZADAS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5679191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DOCUMENTACIÓN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NACIONAL E INTERNACIONAL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3649822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HERRAMIENTAS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SISTEMA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ROLES Y USUARIOS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REGISTRO INFORMACIÓN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43929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APP CAPTURA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ROLES Y USUARIOS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REGISTRO INFORMACIÓN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2651802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FB077C6F-FF14-4E8B-B116-4ECB6EAF01B1}"/>
              </a:ext>
            </a:extLst>
          </p:cNvPr>
          <p:cNvSpPr/>
          <p:nvPr/>
        </p:nvSpPr>
        <p:spPr>
          <a:xfrm>
            <a:off x="1532007" y="775578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017"/>
            <a:r>
              <a:rPr lang="es-ES" sz="1200" b="1" kern="0" dirty="0">
                <a:solidFill>
                  <a:schemeClr val="accent1"/>
                </a:solidFill>
              </a:rPr>
              <a:t>8. CONTENIDOS [1/2]</a:t>
            </a:r>
          </a:p>
        </p:txBody>
      </p:sp>
      <p:pic>
        <p:nvPicPr>
          <p:cNvPr id="45" name="Imagen 44">
            <a:hlinkClick r:id="rId2" action="ppaction://hlinksldjump"/>
            <a:extLst>
              <a:ext uri="{FF2B5EF4-FFF2-40B4-BE49-F238E27FC236}">
                <a16:creationId xmlns:a16="http://schemas.microsoft.com/office/drawing/2014/main" id="{A5CAF5D1-8EA5-48AA-A308-BFC09A3C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57" y="262226"/>
            <a:ext cx="2485938" cy="5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08084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9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</a:rPr>
              <a:t>ORGANISMOS INTERGUBERNAMENTALES 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9. CARACTERIZACIÓN VISUAL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864955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431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DATAGLOBAL es una plataforma de información que compila toda la información referente a los organismos intergubernamentales, incluidos los tipos de financiamiento que realizan, sus estadísticas, bases de datos que contienen, convenios a los que están vinculados, entre otros.</a:t>
            </a:r>
            <a:br>
              <a:rPr lang="es-ES" sz="1067" dirty="0">
                <a:solidFill>
                  <a:srgbClr val="575756"/>
                </a:solidFill>
                <a:latin typeface="Chevin Pro DemiBold"/>
              </a:rPr>
            </a:b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¿Cuál es el look and </a:t>
            </a:r>
            <a:r>
              <a:rPr lang="es-ES" sz="1067" b="1" dirty="0" err="1">
                <a:solidFill>
                  <a:srgbClr val="575756"/>
                </a:solidFill>
                <a:latin typeface="Chevin Pro DemiBold"/>
              </a:rPr>
              <a:t>feel</a:t>
            </a: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 del producto?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Plataforma corporativa, con gráficas que faciliten la compresión de los datos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tipo de estilo visual debería tener?  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Fondo blanco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Logos de los OIG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Logos de los tratados/convenios internacionales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Mapas con países miembros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Banderas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Fotografías atingentes a los temas de los tratados internacionales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elementos conceptuales están asociados al producto? 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Banderas/países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Convenios internacionales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Negociaciones internacionales</a:t>
            </a:r>
          </a:p>
          <a:p>
            <a:pPr marL="685800" lvl="1" indent="-228600" defTabSz="1219017">
              <a:buFont typeface="Arial" panose="020B0604020202020204" pitchFamily="34" charset="0"/>
              <a:buChar char="•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Financiamiento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4.   </a:t>
            </a:r>
            <a:r>
              <a:rPr lang="es-ES" sz="1067" b="1" dirty="0">
                <a:solidFill>
                  <a:srgbClr val="575756"/>
                </a:solidFill>
                <a:latin typeface="Chevin Pro DemiBold"/>
              </a:rPr>
              <a:t>¿Qué referentes visuales asocias a este producto? 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UN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Treaty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Collection</a:t>
            </a: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5" name="TextBox 139">
            <a:extLst>
              <a:ext uri="{FF2B5EF4-FFF2-40B4-BE49-F238E27FC236}">
                <a16:creationId xmlns:a16="http://schemas.microsoft.com/office/drawing/2014/main" id="{5F714737-8C46-4D19-AC51-36D0A5010DC1}"/>
              </a:ext>
            </a:extLst>
          </p:cNvPr>
          <p:cNvSpPr txBox="1"/>
          <p:nvPr/>
        </p:nvSpPr>
        <p:spPr>
          <a:xfrm>
            <a:off x="6294301" y="1864955"/>
            <a:ext cx="449849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Referentes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1CF0B7-5A95-422D-B1DE-2989174F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01" y="2416557"/>
            <a:ext cx="1738142" cy="977705"/>
          </a:xfrm>
          <a:prstGeom prst="rect">
            <a:avLst/>
          </a:prstGeom>
        </p:spPr>
      </p:pic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3CAFF3EB-32E1-40E3-BD90-3CBBC02A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58" y="2450845"/>
            <a:ext cx="1616222" cy="9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9C26A9-F896-4E16-B129-06FBD53CC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2361634"/>
            <a:ext cx="1096074" cy="10875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18D6742-0366-40B8-BFF4-01E69BE50242}"/>
              </a:ext>
            </a:extLst>
          </p:cNvPr>
          <p:cNvSpPr txBox="1"/>
          <p:nvPr/>
        </p:nvSpPr>
        <p:spPr>
          <a:xfrm>
            <a:off x="9575284" y="1818816"/>
            <a:ext cx="224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Logos de OGI</a:t>
            </a:r>
            <a:endParaRPr lang="es-CL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E8DF1B-339B-4513-83B8-98E2CD7263BB}"/>
              </a:ext>
            </a:extLst>
          </p:cNvPr>
          <p:cNvSpPr txBox="1"/>
          <p:nvPr/>
        </p:nvSpPr>
        <p:spPr>
          <a:xfrm>
            <a:off x="6148091" y="2056366"/>
            <a:ext cx="224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Países y banderas</a:t>
            </a:r>
            <a:endParaRPr lang="es-CL" sz="1200" dirty="0"/>
          </a:p>
        </p:txBody>
      </p:sp>
      <p:pic>
        <p:nvPicPr>
          <p:cNvPr id="1030" name="Picture 6" descr="Ver las imágenes de origen">
            <a:extLst>
              <a:ext uri="{FF2B5EF4-FFF2-40B4-BE49-F238E27FC236}">
                <a16:creationId xmlns:a16="http://schemas.microsoft.com/office/drawing/2014/main" id="{C10DBB97-8713-415B-A66D-072FB9A2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80" y="3770136"/>
            <a:ext cx="1406583" cy="14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BDDA5-3EFB-4B4C-8362-B130AAFE7C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21" t="5900" r="13379" b="5308"/>
          <a:stretch/>
        </p:blipFill>
        <p:spPr>
          <a:xfrm>
            <a:off x="8107115" y="3824143"/>
            <a:ext cx="1468169" cy="977705"/>
          </a:xfrm>
          <a:prstGeom prst="rect">
            <a:avLst/>
          </a:prstGeom>
        </p:spPr>
      </p:pic>
      <p:pic>
        <p:nvPicPr>
          <p:cNvPr id="1032" name="Picture 8" descr="Ver las imágenes de origen">
            <a:extLst>
              <a:ext uri="{FF2B5EF4-FFF2-40B4-BE49-F238E27FC236}">
                <a16:creationId xmlns:a16="http://schemas.microsoft.com/office/drawing/2014/main" id="{35028B00-E34C-4DD3-BF60-230AE5DE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736" y="3824143"/>
            <a:ext cx="1684459" cy="9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C3CB1F7-72A7-4BCE-B4F0-65741193D8E9}"/>
              </a:ext>
            </a:extLst>
          </p:cNvPr>
          <p:cNvSpPr txBox="1"/>
          <p:nvPr/>
        </p:nvSpPr>
        <p:spPr>
          <a:xfrm>
            <a:off x="8032443" y="3448093"/>
            <a:ext cx="224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Acuerdos internacionales </a:t>
            </a:r>
            <a:endParaRPr lang="es-CL" sz="1200" dirty="0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75C036FF-46ED-46FD-94A5-B149BE552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038" y="5303603"/>
            <a:ext cx="1649438" cy="109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8594B13-5A0C-49BD-96CA-9AA277F373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7471" y="5303603"/>
            <a:ext cx="2504049" cy="100162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D785C23-089B-4300-B12C-121B4D76FF8A}"/>
              </a:ext>
            </a:extLst>
          </p:cNvPr>
          <p:cNvSpPr txBox="1"/>
          <p:nvPr/>
        </p:nvSpPr>
        <p:spPr>
          <a:xfrm>
            <a:off x="7866663" y="6478231"/>
            <a:ext cx="224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Negociaciones internacionales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3914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08084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DATAGLOBAL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9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800" dirty="0">
                <a:solidFill>
                  <a:srgbClr val="FFFFFF"/>
                </a:solidFill>
                <a:hlinkClick r:id="rId2"/>
              </a:rPr>
              <a:t>https://treaties.un.org/pages/Home.aspx?clang=_en</a:t>
            </a:r>
            <a:r>
              <a:rPr lang="es-ES" sz="18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9360D8C-0193-42C8-8B5E-67A054F79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00" y="1649310"/>
            <a:ext cx="6033129" cy="35593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799E25-A130-4F3E-9F61-C3BCD4C51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43" y="3042393"/>
            <a:ext cx="6141697" cy="35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837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  <a:scene3d>
          <a:camera prst="orthographicFront"/>
          <a:lightRig rig="threePt" dir="t"/>
        </a:scene3d>
        <a:sp3d>
          <a:bevelT w="203200" h="25400"/>
        </a:sp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4395</TotalTime>
  <Words>2024</Words>
  <Application>Microsoft Office PowerPoint</Application>
  <PresentationFormat>Panorámica</PresentationFormat>
  <Paragraphs>340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Chevin Pro DemiBold</vt:lpstr>
      <vt:lpstr>Chevin Pro Light</vt:lpstr>
      <vt:lpstr>inherit</vt:lpstr>
      <vt:lpstr>Тема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Patricio Emanuelli</dc:creator>
  <cp:lastModifiedBy>Maria Victoria Colmenares Macia</cp:lastModifiedBy>
  <cp:revision>51</cp:revision>
  <dcterms:created xsi:type="dcterms:W3CDTF">2020-08-01T02:59:29Z</dcterms:created>
  <dcterms:modified xsi:type="dcterms:W3CDTF">2020-08-28T03:14:36Z</dcterms:modified>
</cp:coreProperties>
</file>